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3588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28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019240"/>
            <a:ext cx="12191760" cy="410688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3" name="Picture 2"/>
          <p:cNvPicPr/>
          <p:nvPr/>
        </p:nvPicPr>
        <p:blipFill>
          <a:blip r:embed="rId3"/>
          <a:srcRect l="0" t="1550" r="0" b="0"/>
          <a:stretch/>
        </p:blipFill>
        <p:spPr>
          <a:xfrm>
            <a:off x="0" y="6126120"/>
            <a:ext cx="12191760" cy="742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4" name="Line 3"/>
          <p:cNvSpPr/>
          <p:nvPr/>
        </p:nvSpPr>
        <p:spPr>
          <a:xfrm>
            <a:off x="0" y="6127560"/>
            <a:ext cx="12191760" cy="1440"/>
          </a:xfrm>
          <a:prstGeom prst="line">
            <a:avLst/>
          </a:prstGeom>
          <a:ln cap="sq" w="12600">
            <a:solidFill>
              <a:srgbClr val="000001">
                <a:alpha val="20000"/>
              </a:srgb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5360" rIns="90000" bIns="-45360" anchor="t">
            <a:noAutofit/>
          </a:bodyPr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5" name="Line 4"/>
          <p:cNvSpPr/>
          <p:nvPr/>
        </p:nvSpPr>
        <p:spPr>
          <a:xfrm>
            <a:off x="2417760" y="3528720"/>
            <a:ext cx="8637480" cy="1800"/>
          </a:xfrm>
          <a:prstGeom prst="line">
            <a:avLst/>
          </a:prstGeom>
          <a:ln cap="sq" w="31680">
            <a:solidFill>
              <a:srgbClr val="B71E42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5000" rIns="90000" bIns="-45000" anchor="t">
            <a:noAutofit/>
          </a:bodyPr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6" name="Text Box 8"/>
          <p:cNvSpPr/>
          <p:nvPr/>
        </p:nvSpPr>
        <p:spPr>
          <a:xfrm>
            <a:off x="2415960" y="328320"/>
            <a:ext cx="4973760" cy="3096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50800" y="804240"/>
            <a:ext cx="9594720" cy="104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32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Click to edit the title text format</a:t>
            </a:r>
            <a:endParaRPr lang="ru-RU" sz="32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1450800" y="2016000"/>
            <a:ext cx="9594720" cy="34401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lnSpc>
                <a:spcPct val="120000"/>
              </a:lnSpc>
              <a:spcBef>
                <a:spcPts val="1001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1pPr>
            <a:lvl2pPr marL="343080" lvl="1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2pPr>
            <a:lvl3pPr marL="343080" lvl="2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3pPr>
            <a:lvl4pPr marL="343080" lvl="3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4pPr>
            <a:lvl5pPr marL="343080" lvl="4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5pPr>
            <a:lvl6pPr marL="343080" lvl="5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6pPr>
            <a:lvl7pPr marL="343080" lvl="6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7pPr>
          </a:lstStyle>
          <a:p>
            <a:pPr marL="343080" indent="-343080" algn="l">
              <a:lnSpc>
                <a:spcPct val="120000"/>
              </a:lnSpc>
              <a:spcBef>
                <a:spcPts val="1001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Click to edit the outline text format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1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Second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2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Third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3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Fourth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4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Fifth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5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Sixth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6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Seventh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1"/>
          </p:nvPr>
        </p:nvSpPr>
        <p:spPr>
          <a:xfrm>
            <a:off x="7554240" y="329760"/>
            <a:ext cx="3490920" cy="2998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2"/>
          </p:nvPr>
        </p:nvSpPr>
        <p:spPr>
          <a:xfrm>
            <a:off x="1438200" y="798120"/>
            <a:ext cx="799920" cy="4950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72396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  <a:defRPr lang="ru-RU" sz="2800" b="0" u="none" strike="noStrike">
                <a:solidFill>
                  <a:srgbClr val="B71E42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72396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</a:pPr>
            <a:fld id="{9BB4C4FD-7DFA-4718-BB14-3FF4445D92B7}" type="slidenum">
              <a:rPr lang="ru-RU" sz="2800" b="0" u="none" strike="noStrike">
                <a:solidFill>
                  <a:srgbClr val="B71E42"/>
                </a:solidFill>
                <a:effectLst/>
                <a:uFillTx/>
                <a:latin typeface="Times New Roman"/>
              </a:rPr>
              <a:t>&lt;number&gt;</a:t>
            </a:fld>
            <a:endParaRPr lang="ru-RU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39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/>
          <p:nvPr/>
        </p:nvSpPr>
        <p:spPr>
          <a:xfrm>
            <a:off x="0" y="2019240"/>
            <a:ext cx="12191760" cy="4106880"/>
          </a:xfrm>
          <a:prstGeom prst="rect">
            <a:avLst/>
          </a:prstGeom>
          <a:gradFill rotWithShape="0">
            <a:gsLst>
              <a:gs pos="0">
                <a:srgbClr val="DFDBD5">
                  <a:alpha val="0"/>
                </a:srgbClr>
              </a:gs>
              <a:gs pos="100000">
                <a:srgbClr val="DFDBD5"/>
              </a:gs>
            </a:gsLst>
            <a:lin ang="5400000"/>
          </a:gradFill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12" name="Picture 2"/>
          <p:cNvPicPr/>
          <p:nvPr/>
        </p:nvPicPr>
        <p:blipFill>
          <a:blip r:embed="rId3"/>
          <a:srcRect l="0" t="1550" r="0" b="0"/>
          <a:stretch/>
        </p:blipFill>
        <p:spPr>
          <a:xfrm>
            <a:off x="0" y="6126120"/>
            <a:ext cx="12191760" cy="742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3" name="Line 3"/>
          <p:cNvSpPr/>
          <p:nvPr/>
        </p:nvSpPr>
        <p:spPr>
          <a:xfrm>
            <a:off x="0" y="6127560"/>
            <a:ext cx="12191760" cy="1440"/>
          </a:xfrm>
          <a:prstGeom prst="line">
            <a:avLst/>
          </a:prstGeom>
          <a:ln cap="sq" w="12600">
            <a:solidFill>
              <a:srgbClr val="000001">
                <a:alpha val="20000"/>
              </a:srgbClr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5360" rIns="90000" bIns="-45360" anchor="t">
            <a:noAutofit/>
          </a:bodyPr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4" name="Line 4"/>
          <p:cNvSpPr/>
          <p:nvPr/>
        </p:nvSpPr>
        <p:spPr>
          <a:xfrm>
            <a:off x="1454040" y="1847520"/>
            <a:ext cx="9607320" cy="1800"/>
          </a:xfrm>
          <a:prstGeom prst="line">
            <a:avLst/>
          </a:prstGeom>
          <a:ln cap="sq" w="31680">
            <a:solidFill>
              <a:srgbClr val="B71E42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tIns="-45000" rIns="90000" bIns="-45000" anchor="t">
            <a:noAutofit/>
          </a:bodyPr>
          <a:p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5" name="Text Box 8"/>
          <p:cNvSpPr/>
          <p:nvPr/>
        </p:nvSpPr>
        <p:spPr>
          <a:xfrm>
            <a:off x="1450800" y="328320"/>
            <a:ext cx="5938920" cy="3096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50800" y="804240"/>
            <a:ext cx="9594720" cy="1040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32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Click to edit the title text format</a:t>
            </a:r>
            <a:endParaRPr lang="ru-RU" sz="32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1450800" y="2016000"/>
            <a:ext cx="9594720" cy="34401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lnSpc>
                <a:spcPct val="120000"/>
              </a:lnSpc>
              <a:spcBef>
                <a:spcPts val="1001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1pPr>
            <a:lvl2pPr marL="343080" lvl="1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2pPr>
            <a:lvl3pPr marL="343080" lvl="2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3pPr>
            <a:lvl4pPr marL="343080" lvl="3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4pPr>
            <a:lvl5pPr marL="343080" lvl="4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5pPr>
            <a:lvl6pPr marL="343080" lvl="5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6pPr>
            <a:lvl7pPr marL="343080" lvl="6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defRPr>
            </a:lvl7pPr>
          </a:lstStyle>
          <a:p>
            <a:pPr marL="343080" indent="-343080" algn="l">
              <a:lnSpc>
                <a:spcPct val="120000"/>
              </a:lnSpc>
              <a:spcBef>
                <a:spcPts val="1001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Click to edit the outline text format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1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Second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2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Third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3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Fourth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4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Fifth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5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Sixth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  <a:p>
            <a:pPr marL="343080" lvl="6" indent="-343080" algn="l">
              <a:lnSpc>
                <a:spcPct val="120000"/>
              </a:lnSpc>
              <a:spcBef>
                <a:spcPts val="1001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Seventh Outline Level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Gill Sans MT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3"/>
          </p:nvPr>
        </p:nvSpPr>
        <p:spPr>
          <a:xfrm>
            <a:off x="7554240" y="329760"/>
            <a:ext cx="3490920" cy="2998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4"/>
          </p:nvPr>
        </p:nvSpPr>
        <p:spPr>
          <a:xfrm>
            <a:off x="478800" y="798120"/>
            <a:ext cx="801720" cy="4950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72396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  <a:defRPr lang="ru-RU" sz="2800" b="0" u="none" strike="noStrike">
                <a:solidFill>
                  <a:srgbClr val="B71E42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72396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</a:pPr>
            <a:fld id="{C76ED341-8BD7-4BF6-ADA3-1A98A8CC0472}" type="slidenum">
              <a:rPr lang="ru-RU" sz="2800" b="0" u="none" strike="noStrike">
                <a:solidFill>
                  <a:srgbClr val="B71E42"/>
                </a:solidFill>
                <a:effectLst/>
                <a:uFillTx/>
                <a:latin typeface="Times New Roman"/>
              </a:rPr>
              <a:t>&lt;number&gt;</a:t>
            </a:fld>
            <a:endParaRPr lang="ru-RU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8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1.jpe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3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7.png"/><Relationship Id="rId3" Type="http://schemas.openxmlformats.org/officeDocument/2006/relationships/image" Target="../media/image18.jpe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9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9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7.png"/><Relationship Id="rId3" Type="http://schemas.openxmlformats.org/officeDocument/2006/relationships/image" Target="../media/image19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17.png"/><Relationship Id="rId3" Type="http://schemas.openxmlformats.org/officeDocument/2006/relationships/image" Target="../media/image18.jpe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/>
          <p:cNvPicPr/>
          <p:nvPr/>
        </p:nvPicPr>
        <p:blipFill>
          <a:blip r:embed="rId2"/>
          <a:srcRect l="1347" t="20230" r="772" b="10004"/>
          <a:stretch/>
        </p:blipFill>
        <p:spPr>
          <a:xfrm>
            <a:off x="0" y="0"/>
            <a:ext cx="12193560" cy="7207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1" name="Рисунок 3"/>
          <p:cNvPicPr/>
          <p:nvPr/>
        </p:nvPicPr>
        <p:blipFill>
          <a:blip r:embed="rId3"/>
          <a:stretch/>
        </p:blipFill>
        <p:spPr>
          <a:xfrm>
            <a:off x="725400" y="738000"/>
            <a:ext cx="10728360" cy="540720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1"/>
          <p:cNvSpPr/>
          <p:nvPr/>
        </p:nvSpPr>
        <p:spPr>
          <a:xfrm>
            <a:off x="1450800" y="934920"/>
            <a:ext cx="9604440" cy="919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 lnSpcReduction="9999"/>
          </a:bodyPr>
          <a:p>
            <a:pPr algn="ctr"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СОБСТВЕННОЕ ПРОИЗВОДСТВО ИНЖЕНЕРНОЙ И МАССИВНОЙ ДОСКИ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23" name="Text Box 2"/>
          <p:cNvSpPr/>
          <p:nvPr/>
        </p:nvSpPr>
        <p:spPr>
          <a:xfrm>
            <a:off x="699840" y="2016000"/>
            <a:ext cx="7480440" cy="19796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Полный цикл производства инженерной и массивной доски более 15 лет, начиная с закупки леса, фанеры, клея и заканчивая покраской и упаковкой готовой продукции.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Производственная мощность составляет от 10000 метров в месяц, общего объёма продукции.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24" name="Text Box 3"/>
          <p:cNvSpPr/>
          <p:nvPr/>
        </p:nvSpPr>
        <p:spPr>
          <a:xfrm>
            <a:off x="4181400" y="4411440"/>
            <a:ext cx="7173720" cy="1511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Склад готовой продукции без покрытия более 4000 м2 и не менее 4000 м2 в заготовке для производства доски.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Оборудование от европейских фирм: 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Homag, Beaver, Wintersteiger</a:t>
            </a: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, Neva, Weinig, Filato.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25" name="Picture 4"/>
          <p:cNvPicPr/>
          <p:nvPr/>
        </p:nvPicPr>
        <p:blipFill>
          <a:blip r:embed="rId2"/>
          <a:stretch/>
        </p:blipFill>
        <p:spPr>
          <a:xfrm>
            <a:off x="1054080" y="3894120"/>
            <a:ext cx="2933640" cy="21589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6" name="Picture 5"/>
          <p:cNvPicPr/>
          <p:nvPr/>
        </p:nvPicPr>
        <p:blipFill>
          <a:blip r:embed="rId3"/>
          <a:stretch/>
        </p:blipFill>
        <p:spPr>
          <a:xfrm>
            <a:off x="8283240" y="2112840"/>
            <a:ext cx="3071880" cy="21589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7" name="Picture 7" descr="C:\Users\Пользователь\Downloads\Безымянный-2.png"/>
          <p:cNvPicPr/>
          <p:nvPr/>
        </p:nvPicPr>
        <p:blipFill>
          <a:blip r:embed="rId4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1"/>
          <p:cNvSpPr/>
          <p:nvPr/>
        </p:nvSpPr>
        <p:spPr>
          <a:xfrm>
            <a:off x="1450800" y="1239480"/>
            <a:ext cx="9604440" cy="9194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ctr"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КОНСТРУКЦИЯ ИНЖЕНЕРНОЙ ДОСКИ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29" name="Text Box 2"/>
          <p:cNvSpPr/>
          <p:nvPr/>
        </p:nvSpPr>
        <p:spPr>
          <a:xfrm>
            <a:off x="5864040" y="1871640"/>
            <a:ext cx="5367240" cy="38876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Общая толщина доски ОТ 12 мм до 21 мм.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Верхний слой ценной древесины 3,5-4,5 мм.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Нижний слой Фанера Парфинский комбинат, высшего качества, влагостойкая,  класс эмиссии Е-1 (на экспорт) 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Эпи-клей для склеивания слоев, который характеризуется экологичностью, водо-стойкостью и прочностью шва.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Микрофаска по 4-м сторонам.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1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Соединение шип-паз.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30" name="Picture 3"/>
          <p:cNvPicPr/>
          <p:nvPr/>
        </p:nvPicPr>
        <p:blipFill>
          <a:blip r:embed="rId2"/>
          <a:stretch/>
        </p:blipFill>
        <p:spPr>
          <a:xfrm>
            <a:off x="228600" y="2036520"/>
            <a:ext cx="5678280" cy="35197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1" name="Picture 7" descr="C:\Users\Пользователь\Downloads\Безымянный-2.png"/>
          <p:cNvPicPr/>
          <p:nvPr/>
        </p:nvPicPr>
        <p:blipFill>
          <a:blip r:embed="rId3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1"/>
          <p:cNvSpPr/>
          <p:nvPr/>
        </p:nvSpPr>
        <p:spPr>
          <a:xfrm>
            <a:off x="1450800" y="1223640"/>
            <a:ext cx="9604440" cy="6303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ctr"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СЕЛЕКЦИИ ИНЖЕНЕРНОЙ ДОСКИ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33" name="Text Box 2"/>
          <p:cNvSpPr/>
          <p:nvPr/>
        </p:nvSpPr>
        <p:spPr>
          <a:xfrm>
            <a:off x="1152360" y="4751280"/>
            <a:ext cx="9806040" cy="1295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marL="228600" indent="-228600" algn="just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Для производства верхнего слоя инженерной доски закупается сырье кавказского дуба сорта 0-1, поэтому сортировки отличает минимальное количество сучков,  заболони и прочих дефектов. 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34" name="Text Box 3"/>
          <p:cNvSpPr/>
          <p:nvPr/>
        </p:nvSpPr>
        <p:spPr>
          <a:xfrm>
            <a:off x="3161160" y="4573440"/>
            <a:ext cx="1117440" cy="3225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5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Дуб Селект</a:t>
            </a:r>
            <a:endParaRPr lang="ru-RU" sz="15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35" name="Text Box 4"/>
          <p:cNvSpPr/>
          <p:nvPr/>
        </p:nvSpPr>
        <p:spPr>
          <a:xfrm>
            <a:off x="4629960" y="4559040"/>
            <a:ext cx="1085040" cy="3376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</a:t>
            </a:r>
            <a:r>
              <a:rPr lang="ru-RU" sz="15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уб Н</a:t>
            </a: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атур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36" name="Text Box 5"/>
          <p:cNvSpPr/>
          <p:nvPr/>
        </p:nvSpPr>
        <p:spPr>
          <a:xfrm>
            <a:off x="6644160" y="4608360"/>
            <a:ext cx="1119240" cy="3225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5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Дуб Рустик</a:t>
            </a:r>
            <a:endParaRPr lang="ru-RU" sz="15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37" name="Text Box 6"/>
          <p:cNvSpPr/>
          <p:nvPr/>
        </p:nvSpPr>
        <p:spPr>
          <a:xfrm>
            <a:off x="8103960" y="4603680"/>
            <a:ext cx="1400400" cy="3650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5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Дуб Кантри</a:t>
            </a:r>
            <a:endParaRPr lang="ru-RU" sz="15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38" name="Picture 7"/>
          <p:cNvPicPr/>
          <p:nvPr/>
        </p:nvPicPr>
        <p:blipFill>
          <a:blip r:embed="rId2"/>
          <a:stretch/>
        </p:blipFill>
        <p:spPr>
          <a:xfrm>
            <a:off x="3068280" y="1974600"/>
            <a:ext cx="2735280" cy="26481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9" name="Picture 8"/>
          <p:cNvPicPr/>
          <p:nvPr/>
        </p:nvPicPr>
        <p:blipFill>
          <a:blip r:embed="rId3"/>
          <a:stretch/>
        </p:blipFill>
        <p:spPr>
          <a:xfrm>
            <a:off x="6619680" y="1998360"/>
            <a:ext cx="2739960" cy="261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0" name="Picture 7" descr="C:\Users\Пользователь\Downloads\Безымянный-2.png"/>
          <p:cNvPicPr/>
          <p:nvPr/>
        </p:nvPicPr>
        <p:blipFill>
          <a:blip r:embed="rId4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1"/>
          <p:cNvSpPr/>
          <p:nvPr/>
        </p:nvSpPr>
        <p:spPr>
          <a:xfrm>
            <a:off x="1439640" y="1295280"/>
            <a:ext cx="9604440" cy="919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РАЗМЕРЫ, ОБРАБОТКА И ПОКРЫТИЕ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42" name="Text Box 2"/>
          <p:cNvSpPr/>
          <p:nvPr/>
        </p:nvSpPr>
        <p:spPr>
          <a:xfrm>
            <a:off x="3671640" y="2016000"/>
            <a:ext cx="7394760" cy="3749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marL="228600" indent="-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Большой выбор ширин от 70 до 500 мм.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Длины: от 400 до 2800 мм.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В общем объеме поставки доски длиной 1000-1800 мм составляют ~60%.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Любой цвет, оттенок и обработка древесины.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Любое  покрытие, масло или лак.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Любое финишное покрытие, матовое, полуматовое, полуглянцевое, глянцевое.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43" name="Picture 3"/>
          <p:cNvPicPr/>
          <p:nvPr/>
        </p:nvPicPr>
        <p:blipFill>
          <a:blip r:embed="rId2"/>
          <a:stretch/>
        </p:blipFill>
        <p:spPr>
          <a:xfrm>
            <a:off x="685800" y="2036520"/>
            <a:ext cx="2846160" cy="3732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4" name="Picture 7" descr="C:\Users\Пользователь\Downloads\Безымянный-2.png"/>
          <p:cNvPicPr/>
          <p:nvPr/>
        </p:nvPicPr>
        <p:blipFill>
          <a:blip r:embed="rId3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 1"/>
          <p:cNvSpPr/>
          <p:nvPr/>
        </p:nvSpPr>
        <p:spPr>
          <a:xfrm>
            <a:off x="1655640" y="1239480"/>
            <a:ext cx="9604440" cy="9194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ПОКРАСКА ИНЖЕНЕРНОЙ ДОСКИ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46" name="Text Box 2"/>
          <p:cNvSpPr/>
          <p:nvPr/>
        </p:nvSpPr>
        <p:spPr>
          <a:xfrm>
            <a:off x="1295280" y="2009520"/>
            <a:ext cx="9806040" cy="3749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lnSpc>
                <a:spcPct val="120000"/>
              </a:lnSpc>
              <a:spcBef>
                <a:spcPts val="1001"/>
              </a:spcBef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Для покраски инженерной доски используются итальянские паркетные лаки и масла Renner Italia, отличительными особенностями которых являются: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685800" lvl="1" indent="-2286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На пленке практически не остаются следы от прикосновений;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685800" lvl="1" indent="-2286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Имеют защиту от пожелтения и изменения цвета;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685800" lvl="1" indent="-2286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Сверхпрочная защита от царапин;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685800" lvl="1" indent="-2286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Эластичны, а вследствие нет вероятности образования сколов при падении предметов на поверхность;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685800" lvl="1" indent="-2286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Поверхность легко очищается от загрязнений,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685800" lvl="1" indent="-2286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Экологичны и безвредны для здоровья.</a:t>
            </a: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47" name="Picture 3"/>
          <p:cNvPicPr/>
          <p:nvPr/>
        </p:nvPicPr>
        <p:blipFill>
          <a:blip r:embed="rId2"/>
          <a:stretch/>
        </p:blipFill>
        <p:spPr>
          <a:xfrm>
            <a:off x="8783280" y="4608360"/>
            <a:ext cx="1729080" cy="9367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8" name="Picture 7" descr="C:\Users\Пользователь\Downloads\Безымянный-2.png"/>
          <p:cNvPicPr/>
          <p:nvPr/>
        </p:nvPicPr>
        <p:blipFill>
          <a:blip r:embed="rId3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1"/>
          <p:cNvSpPr/>
          <p:nvPr/>
        </p:nvSpPr>
        <p:spPr>
          <a:xfrm>
            <a:off x="1450800" y="1312560"/>
            <a:ext cx="9604440" cy="9194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ПРЕИМУЩЕСТВА ИНЖЕНЕРНОЙ ДОСКИ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50" name="Text Box 2"/>
          <p:cNvSpPr/>
          <p:nvPr/>
        </p:nvSpPr>
        <p:spPr>
          <a:xfrm>
            <a:off x="1325520" y="2016000"/>
            <a:ext cx="9805680" cy="37497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Прочная и долговечная конструкция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Идеальная геометрия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Многообразие ширин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Большой складской запас 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Высокая влагостойкость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Подходит для теплого пола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Превосходная защита от царапин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Низкая цена.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Гарантия на структурную целостность 5 лет.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51" name="Picture 3"/>
          <p:cNvPicPr/>
          <p:nvPr/>
        </p:nvPicPr>
        <p:blipFill>
          <a:blip r:embed="rId2"/>
          <a:stretch/>
        </p:blipFill>
        <p:spPr>
          <a:xfrm>
            <a:off x="7153200" y="2477880"/>
            <a:ext cx="3902040" cy="28256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2" name="Picture 7" descr="C:\Users\Пользователь\Downloads\Безымянный-2.png"/>
          <p:cNvPicPr/>
          <p:nvPr/>
        </p:nvPicPr>
        <p:blipFill>
          <a:blip r:embed="rId3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 Box 1"/>
          <p:cNvSpPr/>
          <p:nvPr/>
        </p:nvSpPr>
        <p:spPr>
          <a:xfrm>
            <a:off x="1511280" y="1312560"/>
            <a:ext cx="9604080" cy="9194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ПЕРЕЧЕНЬ ВЫПУСКАЕМОЙ ПРОДУКЦИИ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54" name="Text Box 2"/>
          <p:cNvSpPr/>
          <p:nvPr/>
        </p:nvSpPr>
        <p:spPr>
          <a:xfrm>
            <a:off x="1419120" y="2087280"/>
            <a:ext cx="7364160" cy="37101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ИНЖЕНЕРНАЯ ДОСКА (ШИП-ПАЗ)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ИНЖЕНЕРНАЯ ДОСКА (ЗАМОК)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ТЕХНОМАССИВ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МАССИВНАЯ ДОСКА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ШТУЧНЫЙ ПАРКЕТ, ХУДОЖЕСТВЕННЫЙ ПАРКЕТ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МОДУЛЬ, РОЗЕТКИ, ШЕРЕМЕТЬЕВСКАЯ ЗВЕЗДА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ЁЛКИ (ФРАНЦУЗСКАЯ, АНГЛИЙСКАЯ, ИТАЛЬЯНСКАЯ)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ВСЕ ВИДЫ ГЕОМЕТРИЧЕСКОГО ПАРКЕТА 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ЛЮБЫЕ ИНДИВИДУАЛЬНЫЕ ИЗДЕЛИЯ ИЗ ДЕРЕВА</a:t>
            </a:r>
            <a:endParaRPr lang="ru-RU" sz="1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28600" indent="-228600" algn="just">
              <a:lnSpc>
                <a:spcPct val="10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  <a:tabLst>
                <a:tab pos="228600" algn="l"/>
                <a:tab pos="676440" algn="l"/>
                <a:tab pos="1125360" algn="l"/>
                <a:tab pos="1574640" algn="l"/>
                <a:tab pos="2023920" algn="l"/>
                <a:tab pos="2473200" algn="l"/>
                <a:tab pos="2922480" algn="l"/>
                <a:tab pos="3371760" algn="l"/>
                <a:tab pos="3821040" algn="l"/>
                <a:tab pos="4270320" algn="l"/>
                <a:tab pos="4719600" algn="l"/>
                <a:tab pos="5168880" algn="l"/>
                <a:tab pos="5618160" algn="l"/>
                <a:tab pos="6067440" algn="l"/>
                <a:tab pos="6516720" algn="l"/>
                <a:tab pos="6966000" algn="l"/>
                <a:tab pos="7415280" algn="l"/>
                <a:tab pos="7864560" algn="l"/>
                <a:tab pos="8313840" algn="l"/>
                <a:tab pos="8763120" algn="l"/>
                <a:tab pos="921240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1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А ТАК ЖЕ СТЕНОВЫЕ ПАНЕЛИ, ЛЕСТНИЦЫ, ПОДОКОННИКИ</a:t>
            </a:r>
            <a:r>
              <a:rPr lang="ru-RU" sz="19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 </a:t>
            </a:r>
            <a:endParaRPr lang="ru-RU" sz="19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55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7" name="Picture 5"/>
          <p:cNvPicPr/>
          <p:nvPr/>
        </p:nvPicPr>
        <p:blipFill>
          <a:blip r:embed="rId3"/>
          <a:stretch/>
        </p:blipFill>
        <p:spPr>
          <a:xfrm>
            <a:off x="2928600" y="3357360"/>
            <a:ext cx="8240760" cy="3333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8" name="Picture 1"/>
          <p:cNvPicPr/>
          <p:nvPr/>
        </p:nvPicPr>
        <p:blipFill>
          <a:blip r:embed="rId4"/>
          <a:stretch/>
        </p:blipFill>
        <p:spPr>
          <a:xfrm>
            <a:off x="2301840" y="1033200"/>
            <a:ext cx="3601800" cy="5025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9" name="Picture 2"/>
          <p:cNvPicPr/>
          <p:nvPr/>
        </p:nvPicPr>
        <p:blipFill>
          <a:blip r:embed="rId5"/>
          <a:stretch/>
        </p:blipFill>
        <p:spPr>
          <a:xfrm>
            <a:off x="6475320" y="1033200"/>
            <a:ext cx="3644640" cy="506268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Box 1"/>
          <p:cNvSpPr/>
          <p:nvPr/>
        </p:nvSpPr>
        <p:spPr>
          <a:xfrm>
            <a:off x="1450800" y="934920"/>
            <a:ext cx="9604440" cy="919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ctr"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АДРЕС ВЫСТАВКИ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61" name="Text Box 2"/>
          <p:cNvSpPr/>
          <p:nvPr/>
        </p:nvSpPr>
        <p:spPr>
          <a:xfrm>
            <a:off x="1325520" y="4294080"/>
            <a:ext cx="9805680" cy="16286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62" name="Text Box 3"/>
          <p:cNvSpPr/>
          <p:nvPr/>
        </p:nvSpPr>
        <p:spPr>
          <a:xfrm flipH="1">
            <a:off x="720720" y="3695400"/>
            <a:ext cx="1271520" cy="368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63" name="Text Box 4"/>
          <p:cNvSpPr/>
          <p:nvPr/>
        </p:nvSpPr>
        <p:spPr>
          <a:xfrm>
            <a:off x="9227880" y="3695400"/>
            <a:ext cx="1354320" cy="368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64" name="Text Box 5"/>
          <p:cNvSpPr/>
          <p:nvPr/>
        </p:nvSpPr>
        <p:spPr>
          <a:xfrm>
            <a:off x="69840" y="1890360"/>
            <a:ext cx="12040920" cy="22734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fontScale="62500" lnSpcReduction="19999"/>
          </a:bodyPr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55.664532, 37626080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КАШИРСКОЕ ШОССЕ, 14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ТРЦ «ГУДЗОН»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ШОУРУМ  А-19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ТЕЛ: +7(999)916-84-60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сайт: www.royalhardwoodfloors.ru 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инстаграм: royalhwf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почта: royalhwork@gmail.com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tabLst>
                <a:tab pos="0" algn="l"/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65" name="Picture 6"/>
          <p:cNvPicPr/>
          <p:nvPr/>
        </p:nvPicPr>
        <p:blipFill>
          <a:blip r:embed="rId2"/>
          <a:stretch/>
        </p:blipFill>
        <p:spPr>
          <a:xfrm>
            <a:off x="8280360" y="2160360"/>
            <a:ext cx="3816360" cy="32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6" name="Picture 7"/>
          <p:cNvPicPr/>
          <p:nvPr/>
        </p:nvPicPr>
        <p:blipFill>
          <a:blip r:embed="rId3"/>
          <a:stretch/>
        </p:blipFill>
        <p:spPr>
          <a:xfrm>
            <a:off x="4319280" y="2160360"/>
            <a:ext cx="3888000" cy="32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7" name="Picture 7" descr="C:\Users\Пользователь\Downloads\Безымянный-2.png"/>
          <p:cNvPicPr/>
          <p:nvPr/>
        </p:nvPicPr>
        <p:blipFill>
          <a:blip r:embed="rId4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9" name="Picture 5"/>
          <p:cNvPicPr/>
          <p:nvPr/>
        </p:nvPicPr>
        <p:blipFill>
          <a:blip r:embed="rId3"/>
          <a:stretch/>
        </p:blipFill>
        <p:spPr>
          <a:xfrm>
            <a:off x="1322280" y="1638000"/>
            <a:ext cx="953748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0" name="Picture 1"/>
          <p:cNvPicPr/>
          <p:nvPr/>
        </p:nvPicPr>
        <p:blipFill>
          <a:blip r:embed="rId4"/>
          <a:stretch/>
        </p:blipFill>
        <p:spPr>
          <a:xfrm>
            <a:off x="1579320" y="890280"/>
            <a:ext cx="4589640" cy="52056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1" name="Picture 2"/>
          <p:cNvPicPr/>
          <p:nvPr/>
        </p:nvPicPr>
        <p:blipFill>
          <a:blip r:embed="rId5"/>
          <a:stretch/>
        </p:blipFill>
        <p:spPr>
          <a:xfrm>
            <a:off x="6559200" y="890280"/>
            <a:ext cx="4741920" cy="520560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" descr="C:\Users\Пользователь\Downloads\Безымянный-2.png"/>
          <p:cNvPicPr/>
          <p:nvPr/>
        </p:nvPicPr>
        <p:blipFill>
          <a:blip r:embed="rId1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3" name="Picture 5"/>
          <p:cNvPicPr/>
          <p:nvPr/>
        </p:nvPicPr>
        <p:blipFill>
          <a:blip r:embed="rId2"/>
          <a:stretch/>
        </p:blipFill>
        <p:spPr>
          <a:xfrm>
            <a:off x="1322280" y="1638000"/>
            <a:ext cx="953748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4" name="Picture 1"/>
          <p:cNvPicPr/>
          <p:nvPr/>
        </p:nvPicPr>
        <p:blipFill>
          <a:blip r:embed="rId3"/>
          <a:stretch/>
        </p:blipFill>
        <p:spPr>
          <a:xfrm>
            <a:off x="6040080" y="920520"/>
            <a:ext cx="5816880" cy="51753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5" name="Picture 2"/>
          <p:cNvPicPr/>
          <p:nvPr/>
        </p:nvPicPr>
        <p:blipFill>
          <a:blip r:embed="rId4"/>
          <a:stretch/>
        </p:blipFill>
        <p:spPr>
          <a:xfrm>
            <a:off x="585720" y="901440"/>
            <a:ext cx="4827600" cy="519444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7" name="Picture 5"/>
          <p:cNvPicPr/>
          <p:nvPr/>
        </p:nvPicPr>
        <p:blipFill>
          <a:blip r:embed="rId3"/>
          <a:stretch/>
        </p:blipFill>
        <p:spPr>
          <a:xfrm>
            <a:off x="1322280" y="1638000"/>
            <a:ext cx="953748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8" name="Picture 1"/>
          <p:cNvPicPr/>
          <p:nvPr/>
        </p:nvPicPr>
        <p:blipFill>
          <a:blip r:embed="rId4"/>
          <a:stretch/>
        </p:blipFill>
        <p:spPr>
          <a:xfrm>
            <a:off x="500040" y="907920"/>
            <a:ext cx="5370480" cy="52308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9" name="Picture 2"/>
          <p:cNvPicPr/>
          <p:nvPr/>
        </p:nvPicPr>
        <p:blipFill>
          <a:blip r:embed="rId5"/>
          <a:stretch/>
        </p:blipFill>
        <p:spPr>
          <a:xfrm>
            <a:off x="6516360" y="907920"/>
            <a:ext cx="5126040" cy="523080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1" name="Picture 5"/>
          <p:cNvPicPr/>
          <p:nvPr/>
        </p:nvPicPr>
        <p:blipFill>
          <a:blip r:embed="rId3"/>
          <a:stretch/>
        </p:blipFill>
        <p:spPr>
          <a:xfrm>
            <a:off x="1322280" y="1638000"/>
            <a:ext cx="953748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2" name="Picture 1"/>
          <p:cNvPicPr/>
          <p:nvPr/>
        </p:nvPicPr>
        <p:blipFill>
          <a:blip r:embed="rId4"/>
          <a:stretch/>
        </p:blipFill>
        <p:spPr>
          <a:xfrm>
            <a:off x="360360" y="890280"/>
            <a:ext cx="5467320" cy="52657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3" name="Picture 2"/>
          <p:cNvPicPr/>
          <p:nvPr/>
        </p:nvPicPr>
        <p:blipFill>
          <a:blip r:embed="rId5"/>
          <a:stretch/>
        </p:blipFill>
        <p:spPr>
          <a:xfrm>
            <a:off x="6046560" y="858600"/>
            <a:ext cx="5668920" cy="529740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7" descr="C:\Users\Пользователь\Downloads\Безымянный-2.png"/>
          <p:cNvPicPr/>
          <p:nvPr/>
        </p:nvPicPr>
        <p:blipFill>
          <a:blip r:embed="rId1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5" name="Picture 5"/>
          <p:cNvPicPr/>
          <p:nvPr/>
        </p:nvPicPr>
        <p:blipFill>
          <a:blip r:embed="rId2"/>
          <a:stretch/>
        </p:blipFill>
        <p:spPr>
          <a:xfrm>
            <a:off x="1322280" y="1638000"/>
            <a:ext cx="953748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6" name="Picture 1"/>
          <p:cNvPicPr/>
          <p:nvPr/>
        </p:nvPicPr>
        <p:blipFill>
          <a:blip r:embed="rId3"/>
          <a:stretch/>
        </p:blipFill>
        <p:spPr>
          <a:xfrm>
            <a:off x="6546600" y="847440"/>
            <a:ext cx="5243760" cy="53215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7" name="Picture 2"/>
          <p:cNvPicPr/>
          <p:nvPr/>
        </p:nvPicPr>
        <p:blipFill>
          <a:blip r:embed="rId4"/>
          <a:stretch/>
        </p:blipFill>
        <p:spPr>
          <a:xfrm>
            <a:off x="1010880" y="847440"/>
            <a:ext cx="4999320" cy="533412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89" name="Picture 5"/>
          <p:cNvPicPr/>
          <p:nvPr/>
        </p:nvPicPr>
        <p:blipFill>
          <a:blip r:embed="rId3"/>
          <a:stretch/>
        </p:blipFill>
        <p:spPr>
          <a:xfrm>
            <a:off x="1631880" y="1638000"/>
            <a:ext cx="953604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0" name="Picture 1"/>
          <p:cNvPicPr/>
          <p:nvPr/>
        </p:nvPicPr>
        <p:blipFill>
          <a:blip r:embed="rId4"/>
          <a:stretch/>
        </p:blipFill>
        <p:spPr>
          <a:xfrm>
            <a:off x="1199880" y="822240"/>
            <a:ext cx="4457880" cy="53593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1" name="Picture 2"/>
          <p:cNvPicPr/>
          <p:nvPr/>
        </p:nvPicPr>
        <p:blipFill>
          <a:blip r:embed="rId5"/>
          <a:stretch/>
        </p:blipFill>
        <p:spPr>
          <a:xfrm>
            <a:off x="6456240" y="834840"/>
            <a:ext cx="4576680" cy="536400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3" name="Picture 5"/>
          <p:cNvPicPr/>
          <p:nvPr/>
        </p:nvPicPr>
        <p:blipFill>
          <a:blip r:embed="rId3"/>
          <a:stretch/>
        </p:blipFill>
        <p:spPr>
          <a:xfrm>
            <a:off x="1631880" y="1638000"/>
            <a:ext cx="953604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4" name="Picture 1"/>
          <p:cNvPicPr/>
          <p:nvPr/>
        </p:nvPicPr>
        <p:blipFill>
          <a:blip r:embed="rId4"/>
          <a:stretch/>
        </p:blipFill>
        <p:spPr>
          <a:xfrm>
            <a:off x="1145880" y="865080"/>
            <a:ext cx="4614840" cy="53038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5" name="Picture 2"/>
          <p:cNvPicPr/>
          <p:nvPr/>
        </p:nvPicPr>
        <p:blipFill>
          <a:blip r:embed="rId5"/>
          <a:stretch/>
        </p:blipFill>
        <p:spPr>
          <a:xfrm>
            <a:off x="6308640" y="865080"/>
            <a:ext cx="4402080" cy="530388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7" descr="C:\Users\Пользователь\Downloads\Безымянный-2.png"/>
          <p:cNvPicPr/>
          <p:nvPr/>
        </p:nvPicPr>
        <p:blipFill>
          <a:blip r:embed="rId2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7" name="Picture 5"/>
          <p:cNvPicPr/>
          <p:nvPr/>
        </p:nvPicPr>
        <p:blipFill>
          <a:blip r:embed="rId3"/>
          <a:stretch/>
        </p:blipFill>
        <p:spPr>
          <a:xfrm>
            <a:off x="1322280" y="1638000"/>
            <a:ext cx="9537480" cy="438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8" name="Picture 1"/>
          <p:cNvPicPr/>
          <p:nvPr/>
        </p:nvPicPr>
        <p:blipFill>
          <a:blip r:embed="rId4"/>
          <a:stretch/>
        </p:blipFill>
        <p:spPr>
          <a:xfrm>
            <a:off x="1126800" y="865080"/>
            <a:ext cx="4902480" cy="53276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9" name="Picture 2"/>
          <p:cNvPicPr/>
          <p:nvPr/>
        </p:nvPicPr>
        <p:blipFill>
          <a:blip r:embed="rId5"/>
          <a:stretch/>
        </p:blipFill>
        <p:spPr>
          <a:xfrm>
            <a:off x="6381720" y="865080"/>
            <a:ext cx="4902120" cy="532764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Box 1"/>
          <p:cNvSpPr/>
          <p:nvPr/>
        </p:nvSpPr>
        <p:spPr>
          <a:xfrm>
            <a:off x="1450800" y="934920"/>
            <a:ext cx="9604440" cy="9190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6800" rIns="90000" bIns="46800" anchor="t">
            <a:normAutofit/>
          </a:bodyPr>
          <a:p>
            <a:pPr algn="ctr">
              <a:lnSpc>
                <a:spcPct val="9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941076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ru-RU" sz="36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АДРЕС ВЫСТАВКИ</a:t>
            </a:r>
            <a:endParaRPr lang="ru-RU" sz="36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01" name="Text Box 2"/>
          <p:cNvSpPr/>
          <p:nvPr/>
        </p:nvSpPr>
        <p:spPr>
          <a:xfrm>
            <a:off x="1325520" y="4294080"/>
            <a:ext cx="9805680" cy="162864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02" name="Text Box 3"/>
          <p:cNvSpPr/>
          <p:nvPr/>
        </p:nvSpPr>
        <p:spPr>
          <a:xfrm flipH="1">
            <a:off x="720720" y="3695400"/>
            <a:ext cx="1271520" cy="368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03" name="Text Box 4"/>
          <p:cNvSpPr/>
          <p:nvPr/>
        </p:nvSpPr>
        <p:spPr>
          <a:xfrm>
            <a:off x="9227880" y="3695400"/>
            <a:ext cx="1354320" cy="368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ctr">
            <a:noAutofit/>
          </a:bodyPr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sp>
        <p:nvSpPr>
          <p:cNvPr id="104" name="Text Box 5"/>
          <p:cNvSpPr/>
          <p:nvPr/>
        </p:nvSpPr>
        <p:spPr>
          <a:xfrm>
            <a:off x="69840" y="1890360"/>
            <a:ext cx="12040920" cy="227340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fontScale="62500" lnSpcReduction="19999"/>
          </a:bodyPr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55.664532, 37626080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КАШИРСКОЕ ШОССЕ, 14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ТРЦ «ГУДЗОН»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ШОУРУМ  А-19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ТЕЛ: +7(999)916-84-60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сайт: www.royalhardwoodfloors.ru 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инстаграм: royalhwf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Gill Sans MT"/>
              </a:rPr>
              <a:t>почта: royalhwork@gmail.com</a:t>
            </a: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  <a:p>
            <a:pPr marL="209520" indent="-209520" algn="just">
              <a:lnSpc>
                <a:spcPct val="110000"/>
              </a:lnSpc>
              <a:spcBef>
                <a:spcPts val="1001"/>
              </a:spcBef>
              <a:tabLst>
                <a:tab pos="0" algn="l"/>
                <a:tab pos="209520" algn="l"/>
                <a:tab pos="657360" algn="l"/>
                <a:tab pos="1106640" algn="l"/>
                <a:tab pos="1555920" algn="l"/>
                <a:tab pos="2004840" algn="l"/>
                <a:tab pos="2454120" algn="l"/>
                <a:tab pos="2903400" algn="l"/>
                <a:tab pos="3352680" algn="l"/>
                <a:tab pos="3801960" algn="l"/>
                <a:tab pos="4251240" algn="l"/>
                <a:tab pos="4700520" algn="l"/>
                <a:tab pos="5149800" algn="l"/>
                <a:tab pos="5599080" algn="l"/>
                <a:tab pos="6048360" algn="l"/>
                <a:tab pos="6497640" algn="l"/>
                <a:tab pos="6946920" algn="l"/>
                <a:tab pos="7396200" algn="l"/>
                <a:tab pos="7845480" algn="l"/>
                <a:tab pos="8294760" algn="l"/>
                <a:tab pos="8744040" algn="l"/>
                <a:tab pos="9193320" algn="l"/>
                <a:tab pos="9410760" algn="l"/>
                <a:tab pos="10134720" algn="l"/>
                <a:tab pos="10858680" algn="l"/>
                <a:tab pos="11582280" algn="l"/>
              </a:tabLst>
            </a:pPr>
            <a:endParaRPr lang="ru-RU" sz="2000" b="0" u="none" strike="noStrike">
              <a:solidFill>
                <a:srgbClr val="FFFFFF"/>
              </a:solidFill>
              <a:effectLst/>
              <a:uFillTx/>
              <a:latin typeface="Gill Sans MT"/>
            </a:endParaRPr>
          </a:p>
        </p:txBody>
      </p:sp>
      <p:pic>
        <p:nvPicPr>
          <p:cNvPr id="105" name="Picture 6"/>
          <p:cNvPicPr/>
          <p:nvPr/>
        </p:nvPicPr>
        <p:blipFill>
          <a:blip r:embed="rId2"/>
          <a:stretch/>
        </p:blipFill>
        <p:spPr>
          <a:xfrm>
            <a:off x="8280360" y="2160360"/>
            <a:ext cx="3816360" cy="32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6" name="Picture 7"/>
          <p:cNvPicPr/>
          <p:nvPr/>
        </p:nvPicPr>
        <p:blipFill>
          <a:blip r:embed="rId3"/>
          <a:stretch/>
        </p:blipFill>
        <p:spPr>
          <a:xfrm>
            <a:off x="4319280" y="2160360"/>
            <a:ext cx="3888000" cy="32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7" name="Picture 7" descr="C:\Users\Пользователь\Downloads\Безымянный-2.png"/>
          <p:cNvPicPr/>
          <p:nvPr/>
        </p:nvPicPr>
        <p:blipFill>
          <a:blip r:embed="rId4"/>
          <a:stretch/>
        </p:blipFill>
        <p:spPr>
          <a:xfrm>
            <a:off x="6813360" y="104760"/>
            <a:ext cx="5232240" cy="842760"/>
          </a:xfrm>
          <a:prstGeom prst="rect">
            <a:avLst/>
          </a:prstGeom>
          <a:noFill/>
          <a:ln w="38160">
            <a:noFill/>
          </a:ln>
        </p:spPr>
      </p:pic>
    </p:spTree>
  </p:cSld>
  <p:transition spd="slow">
    <p:pull dir="l"/>
  </p:transition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2019-08-29T12:11:11Z</dcterms:created>
  <dc:creator>inter-proekt@yandex.ru</dc:creator>
  <dc:description/>
  <dc:language>ru-RU</dc:language>
  <cp:lastModifiedBy>Пользователь</cp:lastModifiedBy>
  <dcterms:modified xsi:type="dcterms:W3CDTF">2026-05-01T22:32:16Z</dcterms:modified>
  <cp:revision>21</cp:revision>
  <dc:subject/>
  <dc:title>Презентация PowerPoint</dc:title>
</cp:coreProperties>
</file>